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fQGrBgGD7yVx5GahG926Q==" hashData="j+Iw+pNMvlMIKqIIkDNhikRwoRVD5Eg+XcJ72vHKhbrO9A4iZrP9SPDglnRUlgEKxJbqmq+ex5x1MuKumsvoy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1 azu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3FE5-85FC-4CB3-B522-E303D91A994F}" type="datetimeFigureOut">
              <a:rPr lang="es-EC" smtClean="0"/>
              <a:t>28/02/2018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31B8-02C3-42DA-8C5F-D69158099A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86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3FE5-85FC-4CB3-B522-E303D91A994F}" type="datetimeFigureOut">
              <a:rPr lang="es-EC" smtClean="0"/>
              <a:t>28/02/2018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31B8-02C3-42DA-8C5F-D69158099A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601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3FE5-85FC-4CB3-B522-E303D91A994F}" type="datetimeFigureOut">
              <a:rPr lang="es-EC" smtClean="0"/>
              <a:t>28/02/2018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31B8-02C3-42DA-8C5F-D69158099A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82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2 verd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3FE5-85FC-4CB3-B522-E303D91A994F}" type="datetimeFigureOut">
              <a:rPr lang="es-EC" smtClean="0"/>
              <a:t>28/02/2018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31B8-02C3-42DA-8C5F-D69158099A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38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3 naranj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3FE5-85FC-4CB3-B522-E303D91A994F}" type="datetimeFigureOut">
              <a:rPr lang="es-EC" smtClean="0"/>
              <a:t>28/02/2018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31B8-02C3-42DA-8C5F-D69158099AE6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9" name="2 Marcador de text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0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4 roj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3FE5-85FC-4CB3-B522-E303D91A994F}" type="datetimeFigureOut">
              <a:rPr lang="es-EC" smtClean="0"/>
              <a:t>28/02/2018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31B8-02C3-42DA-8C5F-D69158099AE6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0" name="2 Marcador de text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558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3FE5-85FC-4CB3-B522-E303D91A994F}" type="datetimeFigureOut">
              <a:rPr lang="es-EC" smtClean="0"/>
              <a:t>28/02/2018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31B8-02C3-42DA-8C5F-D69158099A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693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3FE5-85FC-4CB3-B522-E303D91A994F}" type="datetimeFigureOut">
              <a:rPr lang="es-EC" smtClean="0"/>
              <a:t>28/02/2018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31B8-02C3-42DA-8C5F-D69158099A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439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3FE5-85FC-4CB3-B522-E303D91A994F}" type="datetimeFigureOut">
              <a:rPr lang="es-EC" smtClean="0"/>
              <a:t>28/02/2018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31B8-02C3-42DA-8C5F-D69158099A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774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3FE5-85FC-4CB3-B522-E303D91A994F}" type="datetimeFigureOut">
              <a:rPr lang="es-EC" smtClean="0"/>
              <a:t>28/02/2018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31B8-02C3-42DA-8C5F-D69158099A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102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3FE5-85FC-4CB3-B522-E303D91A994F}" type="datetimeFigureOut">
              <a:rPr lang="es-EC" smtClean="0"/>
              <a:t>28/02/2018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31B8-02C3-42DA-8C5F-D69158099A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672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3FE5-85FC-4CB3-B522-E303D91A994F}" type="datetimeFigureOut">
              <a:rPr lang="es-EC" smtClean="0"/>
              <a:t>28/02/2018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631B8-02C3-42DA-8C5F-D69158099A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707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74077CB-553D-4CAA-8115-4B87CF952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31" y="3142124"/>
            <a:ext cx="4655842" cy="376159"/>
          </a:xfrm>
        </p:spPr>
        <p:txBody>
          <a:bodyPr>
            <a:normAutofit fontScale="55000" lnSpcReduction="20000"/>
          </a:bodyPr>
          <a:lstStyle/>
          <a:p>
            <a:r>
              <a:rPr lang="es-EC" i="1" dirty="0"/>
              <a:t>Registro No. SETEC-OCR-00001690.</a:t>
            </a:r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D0D9024-C26D-487F-9AA9-831F61026466}"/>
              </a:ext>
            </a:extLst>
          </p:cNvPr>
          <p:cNvSpPr txBox="1">
            <a:spLocks/>
          </p:cNvSpPr>
          <p:nvPr/>
        </p:nvSpPr>
        <p:spPr>
          <a:xfrm>
            <a:off x="-145764" y="624867"/>
            <a:ext cx="12266023" cy="258272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EC" sz="7200" b="1" dirty="0">
              <a:solidFill>
                <a:schemeClr val="bg1"/>
              </a:solidFill>
            </a:endParaRPr>
          </a:p>
          <a:p>
            <a:pPr algn="just"/>
            <a:r>
              <a:rPr lang="es-EC" sz="7200" b="1" dirty="0">
                <a:solidFill>
                  <a:srgbClr val="0070C0"/>
                </a:solidFill>
              </a:rPr>
              <a:t>SEMINARIO -TALLER</a:t>
            </a:r>
          </a:p>
          <a:p>
            <a:pPr algn="ctr">
              <a:lnSpc>
                <a:spcPct val="120000"/>
              </a:lnSpc>
            </a:pPr>
            <a:r>
              <a:rPr lang="es-EC" sz="2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 E INVENTARIOS </a:t>
            </a:r>
          </a:p>
          <a:p>
            <a:pPr algn="ctr">
              <a:lnSpc>
                <a:spcPct val="120000"/>
              </a:lnSpc>
            </a:pPr>
            <a:r>
              <a:rPr lang="es-EC" sz="2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PUBLICO.</a:t>
            </a:r>
          </a:p>
          <a:p>
            <a:pPr algn="ctr">
              <a:lnSpc>
                <a:spcPct val="120000"/>
              </a:lnSpc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ADMINISTRACIÓN, UTILIZACIÓN, MANEJO Y CONTROL.</a:t>
            </a:r>
            <a:b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Acuerdo   de   la   Contraloría   General   del   Estado   N</a:t>
            </a:r>
            <a:r>
              <a:rPr lang="es-EC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. 41. Reglamento   general    R.O.S.    N</a:t>
            </a:r>
            <a:r>
              <a:rPr lang="es-EC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.    150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29 Dic 2017.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Codificación inmobiliar 31 ago 2017. Resolución No. 21 R.O. N</a:t>
            </a:r>
            <a:r>
              <a:rPr lang="es-EC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. 69 de 31 AGO. 2017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E34108C-55A5-405A-AE14-6A7E90BC4E6F}"/>
              </a:ext>
            </a:extLst>
          </p:cNvPr>
          <p:cNvSpPr txBox="1">
            <a:spLocks/>
          </p:cNvSpPr>
          <p:nvPr/>
        </p:nvSpPr>
        <p:spPr>
          <a:xfrm>
            <a:off x="-410860" y="3273053"/>
            <a:ext cx="5588310" cy="49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7E53B94-720A-4A12-8744-F7D425B3FDED}"/>
              </a:ext>
            </a:extLst>
          </p:cNvPr>
          <p:cNvSpPr txBox="1">
            <a:spLocks/>
          </p:cNvSpPr>
          <p:nvPr/>
        </p:nvSpPr>
        <p:spPr bwMode="auto">
          <a:xfrm>
            <a:off x="6887688" y="3949744"/>
            <a:ext cx="5362238" cy="190838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es-EC" sz="2000" b="1" i="1" dirty="0">
                <a:latin typeface="Baskerville Old Face" panose="02020602080505020303" pitchFamily="18" charset="0"/>
              </a:rPr>
              <a:t>Entrega-Recepción: Registros, Archivos, Bienes.</a:t>
            </a:r>
          </a:p>
          <a:p>
            <a:pPr marL="342900" indent="-342900" algn="l"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es-EC" sz="2000" b="1" i="1" dirty="0">
                <a:latin typeface="Baskerville Old Face" panose="02020602080505020303" pitchFamily="18" charset="0"/>
              </a:rPr>
              <a:t>Bienes muebles e inmuebles en el exterior.</a:t>
            </a:r>
          </a:p>
          <a:p>
            <a:pPr marL="342900" indent="-342900" algn="l"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es-EC" sz="2000" b="1" i="1" dirty="0">
                <a:latin typeface="Baskerville Old Face" panose="02020602080505020303" pitchFamily="18" charset="0"/>
              </a:rPr>
              <a:t>Egreso / Baja de bienes e inventarios.</a:t>
            </a:r>
          </a:p>
          <a:p>
            <a:pPr marL="342900" indent="-342900" algn="l"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es-EC" sz="2000" b="1" i="1" dirty="0">
                <a:latin typeface="Baskerville Old Face" panose="02020602080505020303" pitchFamily="18" charset="0"/>
              </a:rPr>
              <a:t>Custodia – Administración Venta </a:t>
            </a:r>
            <a:r>
              <a:rPr lang="es-EC" sz="2000" b="1" dirty="0">
                <a:latin typeface="Baskerville Old Face" panose="02020602080505020303" pitchFamily="18" charset="0"/>
              </a:rPr>
              <a:t>Inmobiliar.</a:t>
            </a:r>
          </a:p>
          <a:p>
            <a:pPr marL="342900" indent="-342900" algn="l"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es-EC" sz="2000" b="1" i="1" dirty="0">
                <a:latin typeface="Baskerville Old Face" panose="02020602080505020303" pitchFamily="18" charset="0"/>
              </a:rPr>
              <a:t>Modalidades enajenación</a:t>
            </a:r>
          </a:p>
          <a:p>
            <a:pPr marL="342900" indent="-342900" algn="l"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es-EC" sz="2000" b="1" i="1" dirty="0">
                <a:latin typeface="Baskerville Old Face" panose="02020602080505020303" pitchFamily="18" charset="0"/>
              </a:rPr>
              <a:t>Restitución de Bienes.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3BB3714-D8C9-4DE9-A3B6-CC1323566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427" y="1440964"/>
            <a:ext cx="1576520" cy="1231091"/>
          </a:xfrm>
          <a:prstGeom prst="rect">
            <a:avLst/>
          </a:prstGeom>
          <a:noFill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18E75B4-0870-4210-B0F4-005335254299}"/>
              </a:ext>
            </a:extLst>
          </p:cNvPr>
          <p:cNvSpPr/>
          <p:nvPr/>
        </p:nvSpPr>
        <p:spPr>
          <a:xfrm>
            <a:off x="0" y="6507678"/>
            <a:ext cx="12214300" cy="387538"/>
          </a:xfrm>
          <a:prstGeom prst="rect">
            <a:avLst/>
          </a:prstGeom>
          <a:gradFill>
            <a:gsLst>
              <a:gs pos="0">
                <a:schemeClr val="accent5">
                  <a:lumMod val="9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964F2F4-7223-4DEF-91AD-F92A7A32780C}"/>
              </a:ext>
            </a:extLst>
          </p:cNvPr>
          <p:cNvSpPr txBox="1">
            <a:spLocks/>
          </p:cNvSpPr>
          <p:nvPr/>
        </p:nvSpPr>
        <p:spPr bwMode="auto">
          <a:xfrm>
            <a:off x="0" y="6259092"/>
            <a:ext cx="12202221" cy="657969"/>
          </a:xfrm>
          <a:prstGeom prst="rect">
            <a:avLst/>
          </a:prstGeom>
          <a:gradFill>
            <a:gsLst>
              <a:gs pos="24000">
                <a:schemeClr val="bg1">
                  <a:lumMod val="95000"/>
                </a:schemeClr>
              </a:gs>
              <a:gs pos="58000">
                <a:srgbClr val="00FFFF"/>
              </a:gs>
              <a:gs pos="8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Clr>
                <a:schemeClr val="accent5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s-EC" sz="1500" dirty="0">
              <a:solidFill>
                <a:schemeClr val="accent5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5">
                  <a:lumMod val="25000"/>
                </a:schemeClr>
              </a:buClr>
            </a:pPr>
            <a:r>
              <a:rPr lang="es-EC" sz="1500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Horas Académicas. Certificado de Aprobación previa evaluación. Coffee Break. Horario: 08:00 a 18:00. Fecha: 21 al 24 de marzo de 2018. Lugar. Quito - Ecuador. Hotel Best Western C. Plaza 5           </a:t>
            </a:r>
            <a:r>
              <a:rPr lang="es-EC" sz="1600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sz="1500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Inf. 022 442 468  -     0987 920 569   -        0984 411 181</a:t>
            </a:r>
          </a:p>
          <a:p>
            <a:pPr algn="l">
              <a:buClr>
                <a:schemeClr val="accent5">
                  <a:lumMod val="25000"/>
                </a:schemeClr>
              </a:buClr>
            </a:pPr>
            <a:r>
              <a:rPr lang="es-EC" sz="900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*De existir disponibilidad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9BFC8B7-EE52-4211-A44A-A44E79BD9CB3}"/>
              </a:ext>
            </a:extLst>
          </p:cNvPr>
          <p:cNvGrpSpPr/>
          <p:nvPr/>
        </p:nvGrpSpPr>
        <p:grpSpPr>
          <a:xfrm>
            <a:off x="4705350" y="6501109"/>
            <a:ext cx="537816" cy="122664"/>
            <a:chOff x="3110259" y="3689767"/>
            <a:chExt cx="1212192" cy="246094"/>
          </a:xfrm>
        </p:grpSpPr>
        <p:sp>
          <p:nvSpPr>
            <p:cNvPr id="11" name="Estrella: 5 puntas 10">
              <a:extLst>
                <a:ext uri="{FF2B5EF4-FFF2-40B4-BE49-F238E27FC236}">
                  <a16:creationId xmlns:a16="http://schemas.microsoft.com/office/drawing/2014/main" id="{FC1999D3-2E49-42F3-B22C-671294C48BFE}"/>
                </a:ext>
              </a:extLst>
            </p:cNvPr>
            <p:cNvSpPr/>
            <p:nvPr/>
          </p:nvSpPr>
          <p:spPr>
            <a:xfrm>
              <a:off x="3110259" y="3689767"/>
              <a:ext cx="245327" cy="245327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2" name="Estrella: 5 puntas 11">
              <a:extLst>
                <a:ext uri="{FF2B5EF4-FFF2-40B4-BE49-F238E27FC236}">
                  <a16:creationId xmlns:a16="http://schemas.microsoft.com/office/drawing/2014/main" id="{FA0CC32B-B307-44CF-A784-34C6832FBFDF}"/>
                </a:ext>
              </a:extLst>
            </p:cNvPr>
            <p:cNvSpPr/>
            <p:nvPr/>
          </p:nvSpPr>
          <p:spPr>
            <a:xfrm>
              <a:off x="3348443" y="3689801"/>
              <a:ext cx="245327" cy="245327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3" name="Estrella: 5 puntas 12">
              <a:extLst>
                <a:ext uri="{FF2B5EF4-FFF2-40B4-BE49-F238E27FC236}">
                  <a16:creationId xmlns:a16="http://schemas.microsoft.com/office/drawing/2014/main" id="{EF8A7F21-3DBD-4C46-9286-0DC387A1D019}"/>
                </a:ext>
              </a:extLst>
            </p:cNvPr>
            <p:cNvSpPr/>
            <p:nvPr/>
          </p:nvSpPr>
          <p:spPr>
            <a:xfrm>
              <a:off x="3589008" y="3690500"/>
              <a:ext cx="245327" cy="245327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4" name="Estrella: 5 puntas 13">
              <a:extLst>
                <a:ext uri="{FF2B5EF4-FFF2-40B4-BE49-F238E27FC236}">
                  <a16:creationId xmlns:a16="http://schemas.microsoft.com/office/drawing/2014/main" id="{42BC18B6-5F5F-47DF-849C-EDA529C570DE}"/>
                </a:ext>
              </a:extLst>
            </p:cNvPr>
            <p:cNvSpPr/>
            <p:nvPr/>
          </p:nvSpPr>
          <p:spPr>
            <a:xfrm>
              <a:off x="3834335" y="3690534"/>
              <a:ext cx="245327" cy="245327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5" name="Estrella: 5 puntas 14">
              <a:extLst>
                <a:ext uri="{FF2B5EF4-FFF2-40B4-BE49-F238E27FC236}">
                  <a16:creationId xmlns:a16="http://schemas.microsoft.com/office/drawing/2014/main" id="{0B4DC230-1853-4DCC-931B-43DF650D7FE3}"/>
                </a:ext>
              </a:extLst>
            </p:cNvPr>
            <p:cNvSpPr/>
            <p:nvPr/>
          </p:nvSpPr>
          <p:spPr>
            <a:xfrm>
              <a:off x="4077124" y="3690500"/>
              <a:ext cx="245327" cy="245327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7C5F48B3-475F-4EED-AE6F-04207E25F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89" y="6527129"/>
            <a:ext cx="191741" cy="18886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C838853-A56C-467E-8884-51F28BEE4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63" y="6499100"/>
            <a:ext cx="292777" cy="292777"/>
          </a:xfrm>
          <a:prstGeom prst="rect">
            <a:avLst/>
          </a:prstGeom>
        </p:spPr>
      </p:pic>
      <p:sp>
        <p:nvSpPr>
          <p:cNvPr id="18" name="Trapecio 17">
            <a:extLst>
              <a:ext uri="{FF2B5EF4-FFF2-40B4-BE49-F238E27FC236}">
                <a16:creationId xmlns:a16="http://schemas.microsoft.com/office/drawing/2014/main" id="{DE664E43-FF4B-44ED-8A9A-57108B6D5556}"/>
              </a:ext>
            </a:extLst>
          </p:cNvPr>
          <p:cNvSpPr/>
          <p:nvPr/>
        </p:nvSpPr>
        <p:spPr>
          <a:xfrm rot="365373">
            <a:off x="2030177" y="2941897"/>
            <a:ext cx="4918199" cy="2423750"/>
          </a:xfrm>
          <a:prstGeom prst="trapezoid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4925" cap="rnd" cmpd="thickThin">
            <a:solidFill>
              <a:srgbClr val="FFFFFF"/>
            </a:solidFill>
            <a:prstDash val="sysDash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4500" b="1" i="1" dirty="0">
                <a:solidFill>
                  <a:srgbClr val="0070C0"/>
                </a:solidFill>
              </a:rPr>
              <a:t>50 HORAS ACADÉMICAS</a:t>
            </a:r>
            <a:endParaRPr lang="es-EC" sz="4500" b="1" dirty="0">
              <a:solidFill>
                <a:srgbClr val="0070C0"/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E8FD0AA6-CAA2-487C-85B0-111932A12723}"/>
              </a:ext>
            </a:extLst>
          </p:cNvPr>
          <p:cNvSpPr txBox="1">
            <a:spLocks/>
          </p:cNvSpPr>
          <p:nvPr/>
        </p:nvSpPr>
        <p:spPr bwMode="auto">
          <a:xfrm>
            <a:off x="-145764" y="4354252"/>
            <a:ext cx="5291809" cy="15626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es-EC" sz="2000" b="1" i="1" dirty="0">
                <a:latin typeface="Baskerville Old Face" panose="02020602080505020303" pitchFamily="18" charset="0"/>
              </a:rPr>
              <a:t>Responsables.</a:t>
            </a:r>
          </a:p>
          <a:p>
            <a:pPr marL="342900" indent="-342900" algn="l"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es-EC" sz="2000" b="1" i="1" dirty="0">
                <a:latin typeface="Baskerville Old Face" panose="02020602080505020303" pitchFamily="18" charset="0"/>
              </a:rPr>
              <a:t>Custodia - Administración.</a:t>
            </a:r>
          </a:p>
          <a:p>
            <a:pPr marL="342900" indent="-342900" algn="l"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es-EC" sz="2000" b="1" i="1" dirty="0">
                <a:latin typeface="Baskerville Old Face" panose="02020602080505020303" pitchFamily="18" charset="0"/>
              </a:rPr>
              <a:t>Regalos y Presentes Institucionales.</a:t>
            </a:r>
          </a:p>
          <a:p>
            <a:pPr marL="342900" indent="-342900" algn="l"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es-EC" sz="2000" b="1" i="1" dirty="0">
                <a:latin typeface="Baskerville Old Face" panose="02020602080505020303" pitchFamily="18" charset="0"/>
              </a:rPr>
              <a:t>Administración de Bienes e Inventarios.</a:t>
            </a:r>
          </a:p>
          <a:p>
            <a:pPr marL="342900" indent="-342900" algn="l"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es-EC" sz="2000" b="1" i="1" dirty="0">
                <a:latin typeface="Baskerville Old Face" panose="02020602080505020303" pitchFamily="18" charset="0"/>
              </a:rPr>
              <a:t>Propiedad Planta y Equipo.</a:t>
            </a:r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5431FB4B-DAD7-474C-998E-401D569DACE0}"/>
              </a:ext>
            </a:extLst>
          </p:cNvPr>
          <p:cNvSpPr txBox="1">
            <a:spLocks/>
          </p:cNvSpPr>
          <p:nvPr/>
        </p:nvSpPr>
        <p:spPr>
          <a:xfrm>
            <a:off x="5912580" y="3263535"/>
            <a:ext cx="5547107" cy="376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800" dirty="0">
                <a:solidFill>
                  <a:srgbClr val="00FFFF"/>
                </a:solidFill>
              </a:rPr>
              <a:t>TALLERES 100% PRÁCTICOS</a:t>
            </a:r>
          </a:p>
        </p:txBody>
      </p:sp>
    </p:spTree>
    <p:extLst>
      <p:ext uri="{BB962C8B-B14F-4D97-AF65-F5344CB8AC3E}">
        <p14:creationId xmlns:p14="http://schemas.microsoft.com/office/powerpoint/2010/main" val="65797175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Presentación1</Template>
  <TotalTime>503</TotalTime>
  <Words>147</Words>
  <Application>Microsoft Office PowerPoint</Application>
  <PresentationFormat>Panorámica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Wingdings</vt:lpstr>
      <vt:lpstr>Presentación1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 Ludwing Alvarez Rengifo</dc:creator>
  <cp:lastModifiedBy>Dr Ludwing Alvarez Rengifo</cp:lastModifiedBy>
  <cp:revision>36</cp:revision>
  <dcterms:created xsi:type="dcterms:W3CDTF">2018-02-21T22:51:26Z</dcterms:created>
  <dcterms:modified xsi:type="dcterms:W3CDTF">2018-02-28T21:39:38Z</dcterms:modified>
</cp:coreProperties>
</file>